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8" r:id="rId1"/>
  </p:sldMasterIdLst>
  <p:notesMasterIdLst>
    <p:notesMasterId r:id="rId9"/>
  </p:notesMasterIdLst>
  <p:sldIdLst>
    <p:sldId id="256" r:id="rId2"/>
    <p:sldId id="275" r:id="rId3"/>
    <p:sldId id="260" r:id="rId4"/>
    <p:sldId id="273" r:id="rId5"/>
    <p:sldId id="259" r:id="rId6"/>
    <p:sldId id="266" r:id="rId7"/>
    <p:sldId id="267" r:id="rId8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FD120-8596-48F7-BEF2-209DC27C4F4F}" type="datetimeFigureOut">
              <a:rPr lang="es-ES" smtClean="0"/>
              <a:pPr/>
              <a:t>03/10/2022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8EF89-747A-465F-A17E-C3E4552450F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5081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B0A3-F89B-42EF-9DB2-BB6A2F480C8D}" type="datetime1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0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7A4F-BFB7-4883-826D-715811457DB8}" type="datetime1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7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2550-EE63-41B4-837F-47BA8266D751}" type="datetime1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0283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3809-0810-4076-82C1-75F34F373BAF}" type="datetime1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13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7E04-1739-44A8-BE2B-CDAE3D07FCED}" type="datetime1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32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BED7-2F95-4C27-9A4A-95E19B99300E}" type="datetime1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3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70E7-C234-4AEA-9DCB-CFF3649EB408}" type="datetime1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03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A6E66-F8F3-4400-B6DD-B8C5028AEB47}" type="datetime1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19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CA29-B65C-449E-BB5F-62885A2E6D50}" type="datetime1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39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4D72-500E-4055-9E34-915AC2F46A48}" type="datetime1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34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FBC33-4842-40EE-8F7F-8353AD1C1845}" type="datetime1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56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D2E6-5B5C-4F20-A111-1C094775A09E}" type="datetime1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5A06-2E37-4A56-BC9F-C9619DF44EEC}" type="datetime1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8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554A-D29C-49CE-BBDA-28F2EB0C4331}" type="datetime1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9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9EEE-D3A8-4166-80C2-371F9F0CC89E}" type="datetime1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42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56A3-9726-4C07-B1E0-A2051FA764C5}" type="datetime1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AE82B-5282-4705-BC01-95157E1FF7E1}" type="datetime1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0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8657" y="347731"/>
            <a:ext cx="10340046" cy="4790940"/>
          </a:xfrm>
        </p:spPr>
        <p:txBody>
          <a:bodyPr>
            <a:normAutofit fontScale="90000"/>
          </a:bodyPr>
          <a:lstStyle/>
          <a:p>
            <a:pPr marL="571500" indent="-571500" algn="ctr">
              <a:buFont typeface="Wingdings" panose="05000000000000000000" pitchFamily="2" charset="2"/>
              <a:buChar char="§"/>
            </a:pPr>
            <a:br>
              <a:rPr lang="es-ES" sz="4000" b="1" dirty="0">
                <a:solidFill>
                  <a:srgbClr val="C00000"/>
                </a:solidFill>
              </a:rPr>
            </a:br>
            <a:br>
              <a:rPr lang="es-ES" sz="4000" b="1" dirty="0">
                <a:solidFill>
                  <a:srgbClr val="C00000"/>
                </a:solidFill>
              </a:rPr>
            </a:br>
            <a:br>
              <a:rPr lang="es-ES" sz="4000" b="1" dirty="0">
                <a:solidFill>
                  <a:srgbClr val="C00000"/>
                </a:solidFill>
              </a:rPr>
            </a:br>
            <a:br>
              <a:rPr lang="es-ES" sz="4000" b="1" dirty="0">
                <a:solidFill>
                  <a:srgbClr val="C00000"/>
                </a:solidFill>
              </a:rPr>
            </a:br>
            <a:br>
              <a:rPr lang="es-ES" sz="4000" b="1" dirty="0">
                <a:solidFill>
                  <a:srgbClr val="C00000"/>
                </a:solidFill>
              </a:rPr>
            </a:br>
            <a:br>
              <a:rPr lang="es-ES" sz="4000" b="1" dirty="0">
                <a:solidFill>
                  <a:srgbClr val="C00000"/>
                </a:solidFill>
              </a:rPr>
            </a:br>
            <a:br>
              <a:rPr lang="es-ES" sz="4000" b="1" dirty="0">
                <a:solidFill>
                  <a:srgbClr val="C00000"/>
                </a:solidFill>
              </a:rPr>
            </a:br>
            <a:br>
              <a:rPr lang="es-ES" sz="4000" b="1" dirty="0">
                <a:solidFill>
                  <a:srgbClr val="C00000"/>
                </a:solidFill>
              </a:rPr>
            </a:br>
            <a:r>
              <a:rPr lang="es-ES" sz="4000" b="1" dirty="0">
                <a:solidFill>
                  <a:srgbClr val="C00000"/>
                </a:solidFill>
              </a:rPr>
              <a:t>RESUMEN DEL ACUERDO </a:t>
            </a:r>
            <a:br>
              <a:rPr lang="es-ES" sz="4000" b="1" dirty="0">
                <a:solidFill>
                  <a:srgbClr val="C00000"/>
                </a:solidFill>
              </a:rPr>
            </a:br>
            <a:r>
              <a:rPr lang="es-ES" sz="4000" b="1" dirty="0">
                <a:solidFill>
                  <a:srgbClr val="C00000"/>
                </a:solidFill>
              </a:rPr>
              <a:t>SINDICATOS – GOBIERNO </a:t>
            </a:r>
            <a:br>
              <a:rPr lang="es-ES" sz="4000" b="1" dirty="0">
                <a:solidFill>
                  <a:srgbClr val="C00000"/>
                </a:solidFill>
              </a:rPr>
            </a:br>
            <a:r>
              <a:rPr lang="es-ES" sz="4000" b="1" dirty="0">
                <a:solidFill>
                  <a:srgbClr val="C00000"/>
                </a:solidFill>
              </a:rPr>
              <a:t>EN LAS AA.PP. (2022- 2024)</a:t>
            </a:r>
            <a:br>
              <a:rPr lang="es-ES" sz="4000" b="1" dirty="0">
                <a:solidFill>
                  <a:srgbClr val="C00000"/>
                </a:solidFill>
              </a:rPr>
            </a:br>
            <a:br>
              <a:rPr lang="es-ES" sz="4000" b="1" dirty="0">
                <a:solidFill>
                  <a:srgbClr val="C00000"/>
                </a:solidFill>
              </a:rPr>
            </a:br>
            <a:r>
              <a:rPr lang="es-ES" sz="4000" b="1" dirty="0">
                <a:solidFill>
                  <a:srgbClr val="C00000"/>
                </a:solidFill>
              </a:rPr>
              <a:t>	</a:t>
            </a:r>
            <a:r>
              <a:rPr lang="es-ES" sz="3100" b="1" dirty="0">
                <a:solidFill>
                  <a:schemeClr val="accent5">
                    <a:lumMod val="50000"/>
                  </a:schemeClr>
                </a:solidFill>
              </a:rPr>
              <a:t>AMORTIGUA (IPC)</a:t>
            </a:r>
            <a:br>
              <a:rPr lang="es-ES" sz="31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s-ES" sz="3100" b="1" dirty="0">
                <a:solidFill>
                  <a:schemeClr val="accent5">
                    <a:lumMod val="50000"/>
                  </a:schemeClr>
                </a:solidFill>
              </a:rPr>
              <a:t>RESTITUYE (derechos)</a:t>
            </a:r>
            <a:br>
              <a:rPr lang="es-ES" sz="31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s-ES" sz="3100" b="1" dirty="0">
                <a:solidFill>
                  <a:schemeClr val="accent5">
                    <a:lumMod val="50000"/>
                  </a:schemeClr>
                </a:solidFill>
              </a:rPr>
              <a:t>			GENERA Y MEJORA (empleo)</a:t>
            </a:r>
            <a:br>
              <a:rPr lang="es-ES" sz="31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s-ES" sz="31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s-ES" sz="3100" b="1" dirty="0">
                <a:solidFill>
                  <a:srgbClr val="C00000"/>
                </a:solidFill>
              </a:rPr>
            </a:br>
            <a:endParaRPr lang="es-ES" sz="31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03043" y="5138670"/>
            <a:ext cx="9701570" cy="991674"/>
          </a:xfrm>
        </p:spPr>
        <p:txBody>
          <a:bodyPr/>
          <a:lstStyle/>
          <a:p>
            <a:r>
              <a:rPr lang="es-ES" b="1" dirty="0"/>
              <a:t>Secretaría Federal de Acción Sindical</a:t>
            </a:r>
          </a:p>
          <a:p>
            <a:r>
              <a:rPr lang="es-ES" b="1" dirty="0"/>
              <a:t>Gabinete Técnico Federal </a:t>
            </a:r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296" y="4269346"/>
            <a:ext cx="3246621" cy="243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1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11579" y="360801"/>
            <a:ext cx="1065262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rgbClr val="C00000"/>
                </a:solidFill>
              </a:rPr>
              <a:t>UN ACUERDO QUE DIGNIFICA EL PRESENTE Y MEJORA EL FUTURO, QUE CONVIENE PONER EN VALOR POR:</a:t>
            </a:r>
            <a:endParaRPr lang="es-ES" sz="1600" dirty="0">
              <a:solidFill>
                <a:srgbClr val="C00000"/>
              </a:solidFill>
            </a:endParaRPr>
          </a:p>
          <a:p>
            <a:pPr algn="ctr"/>
            <a:endParaRPr lang="es-ES" sz="1600" dirty="0">
              <a:solidFill>
                <a:srgbClr val="C00000"/>
              </a:solidFill>
            </a:endParaRPr>
          </a:p>
          <a:p>
            <a:pPr algn="just"/>
            <a:r>
              <a:rPr lang="es-ES" sz="1000" dirty="0"/>
              <a:t>	</a:t>
            </a:r>
            <a:r>
              <a:rPr lang="es-ES" sz="1000" b="1" dirty="0"/>
              <a:t>Este nuevo Acuerdo 2022-2024, incide directamente en las 3 exigencias generales de UGT Servicios Públicos en materia de Función Pública:</a:t>
            </a:r>
          </a:p>
          <a:p>
            <a:pPr marL="628650" lvl="1" indent="-171450" algn="ctr">
              <a:buFont typeface="Wingdings" panose="05000000000000000000" pitchFamily="2" charset="2"/>
              <a:buChar char="§"/>
            </a:pPr>
            <a:r>
              <a:rPr lang="es-ES" sz="1000" b="1" dirty="0"/>
              <a:t>Más salario. 	Más derechos		Más y mejor empleo.</a:t>
            </a:r>
          </a:p>
          <a:p>
            <a:pPr lvl="1" algn="just"/>
            <a:endParaRPr lang="es-ES" sz="1000" b="1" dirty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s-ES" sz="1000" b="1" dirty="0"/>
              <a:t>Demuestra una corresponsabilidad sindical en el ámbito de las Administraciones Públicas, contribuyendo a amortiguar los negativos efectos de la actual crisis para todos los empleados públicos. 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endParaRPr lang="es-ES" sz="1000" b="1" dirty="0"/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es-ES" sz="1000" b="1" dirty="0"/>
              <a:t>Tiene una incidencia directa sobre el bolsillo de más de tres millones de empleados públicos, una vez se publique en el BOE.</a:t>
            </a:r>
          </a:p>
          <a:p>
            <a:pPr lvl="0" algn="just"/>
            <a:endParaRPr lang="es-ES" sz="1000" b="1" dirty="0"/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es-ES" sz="1000" b="1" dirty="0"/>
              <a:t>Se trata de una medida más a añadir a las puestas en marcha por el Gobierno (ayuda combustible, ayuda al transporte público, factura energética, etc.) para la mejora de la economía en una situación coyuntural de una elevada inflación.</a:t>
            </a:r>
          </a:p>
          <a:p>
            <a:pPr lvl="0" algn="just"/>
            <a:endParaRPr lang="es-ES" sz="1000" b="1" dirty="0"/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es-ES" sz="1000" b="1" dirty="0"/>
              <a:t>Las medidas contenidas en el Acuerdo, se extienden al sector público institucional en todo aquello que le sea de aplicación.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endParaRPr lang="es-ES" sz="1000" b="1" dirty="0"/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es-ES" sz="1000" b="1" dirty="0"/>
              <a:t>Pese a la crisis, se produce un incremento salarial, a diferencia de crisis anteriores, en las que la 1ª medida a adoptar consistía en recortar los salarios de los empleados públicos. </a:t>
            </a:r>
          </a:p>
          <a:p>
            <a:pPr lvl="0" algn="just"/>
            <a:endParaRPr lang="es-ES" sz="1000" b="1" dirty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s-ES" sz="1000" b="1" dirty="0"/>
              <a:t> Los incrementos acordados, superan los derivados del Acuerdo de 2018 (que fue considerado positivo). Para encontrar un incremento similar al de 2022, nos tenemos que ir al año 2009.</a:t>
            </a:r>
          </a:p>
          <a:p>
            <a:pPr algn="just"/>
            <a:endParaRPr lang="es-ES" sz="1000" b="1" dirty="0"/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es-ES" sz="1000" b="1" dirty="0"/>
              <a:t>Nunca ha existido una revisión al alza de salarios en el mismo año, retroactiva y consolidable, como la prevista para el año 2022.</a:t>
            </a:r>
          </a:p>
          <a:p>
            <a:pPr algn="just"/>
            <a:endParaRPr lang="es-ES" sz="1000" b="1" dirty="0"/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es-ES" sz="1000" b="1" dirty="0"/>
              <a:t>Los incrementos salariales variables se vinculan a criterios económicos claros y realistas.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endParaRPr lang="es-ES" sz="1000" b="1" dirty="0"/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es-ES" sz="1000" b="1" dirty="0"/>
              <a:t>Se revierte la derogación de la jubilación anticipada parcial del EBEP.</a:t>
            </a:r>
          </a:p>
          <a:p>
            <a:pPr lvl="0" algn="just"/>
            <a:endParaRPr lang="es-ES" sz="1000" b="1" dirty="0"/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es-ES" sz="1000" b="1" dirty="0"/>
              <a:t>Permite una negociación sin limitación alguna en determinadas condiciones de trabajo, actualmente condicionadas a parámetros económicos: Posible jornada laboral de 35 horas (o inferior); percepción integra de retribuciones en situación de incapacidad permanente (IT); ampliación de permisos y vacaciones, etc.</a:t>
            </a:r>
          </a:p>
          <a:p>
            <a:pPr algn="just"/>
            <a:endParaRPr lang="es-ES" sz="1000" b="1" dirty="0"/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es-ES" sz="1000" b="1" dirty="0"/>
              <a:t>Se acuerdan medidas en materia de empleo público que mejoran su calidad, al impulsar y flexibilizar la selección, promoción y provisión. </a:t>
            </a:r>
          </a:p>
          <a:p>
            <a:pPr lvl="0" algn="just"/>
            <a:endParaRPr lang="es-ES" sz="1000" b="1" dirty="0"/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es-ES" sz="1000" b="1" dirty="0"/>
              <a:t>Plena aplicación y desarrollo de la clasificación del artículo 76 del EBEP (Grupo B, entre otros).</a:t>
            </a:r>
          </a:p>
          <a:p>
            <a:pPr algn="just"/>
            <a:endParaRPr lang="es-ES" sz="1000" b="1" dirty="0"/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es-ES" sz="1000" b="1" dirty="0"/>
              <a:t>Se avanza en igualdad de género para hacer exigible la negociación de Planes de Igualdad, protocolos de acoso, etc.</a:t>
            </a:r>
          </a:p>
          <a:p>
            <a:pPr lvl="0" algn="just"/>
            <a:endParaRPr lang="es-ES" sz="1000" b="1" dirty="0"/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es-ES" sz="1000" b="1" dirty="0"/>
              <a:t> Se adquiere el compromiso de negociar de manera inmediata y solucionar la problemática en Instituciones Penitenciarias (clasificación de centros).</a:t>
            </a:r>
          </a:p>
          <a:p>
            <a:pPr lvl="0" algn="just"/>
            <a:r>
              <a:rPr lang="es-ES" sz="1000" b="1" dirty="0"/>
              <a:t> 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es-ES" sz="1000" b="1" dirty="0"/>
              <a:t>Se desbloquea la posible negociación de nuevos derechos sindicales, que superen los mínimos legales.</a:t>
            </a:r>
          </a:p>
          <a:p>
            <a:pPr algn="just"/>
            <a:endParaRPr lang="es-ES" sz="1000" dirty="0"/>
          </a:p>
          <a:p>
            <a:pPr algn="just"/>
            <a:r>
              <a:rPr lang="es-ES" sz="1000" dirty="0"/>
              <a:t> </a:t>
            </a:r>
          </a:p>
          <a:p>
            <a:pPr algn="just"/>
            <a:r>
              <a:rPr lang="es-ES" sz="1000" dirty="0"/>
              <a:t> 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F9E50AD-688A-4D81-873E-6D5117658E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1" y="3103064"/>
            <a:ext cx="1111950" cy="83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46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4073" y="249382"/>
            <a:ext cx="10215418" cy="4896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3473450" algn="l"/>
              </a:tabLst>
            </a:pPr>
            <a:r>
              <a:rPr lang="es-ES" sz="2400" b="1" dirty="0">
                <a:solidFill>
                  <a:srgbClr val="C00000"/>
                </a:solidFill>
                <a:latin typeface="+mj-lt"/>
              </a:rPr>
              <a:t>MÁS SALARIOS: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3473450" algn="l"/>
              </a:tabLst>
            </a:pPr>
            <a:r>
              <a:rPr lang="es-ES" b="1" dirty="0">
                <a:solidFill>
                  <a:srgbClr val="C00000"/>
                </a:solidFill>
                <a:latin typeface="+mj-lt"/>
              </a:rPr>
              <a:t>PARA AMORTIGUAR EL INCREMENTO DEL COSTE DE LA VIDA: POSIBILIDAD DE ALCANZAR UN 9,5% DE SUBIDA EN TRES AÑOS (2022-2024): PARTIENDO DE UN FIJO DEL 8% CON 1,5% VARIABLES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3473450" algn="l"/>
              </a:tabLst>
            </a:pPr>
            <a:r>
              <a:rPr lang="es-ES" sz="1400" b="1" dirty="0"/>
              <a:t>A diferencia de crisis anteriores, en las que las medidas del Gobierno de turno se dirigieron a recortar los salarios y derechos de los empleados públicos (RDL 8/2010: -5% de reducción generalizada en salarios y RDL 20/2012: supresión de paga extraordinaria y recorte de derechos y condiciones laborales), el presente Acuerdo incrementa los salarios del conjunto de los empleados públicos, Administraciones Públicas y Sector Público Empresarial, amortiguando los incrementos del coste de la vida reflejados en el IPC.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3473450" algn="l"/>
              </a:tabLst>
            </a:pPr>
            <a:endParaRPr lang="es-ES" dirty="0"/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938655" algn="l"/>
              </a:tabLst>
            </a:pPr>
            <a:endParaRPr lang="es-ES" sz="1400" dirty="0"/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38655" algn="l"/>
              </a:tabLst>
            </a:pPr>
            <a:endParaRPr lang="es-ES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38655" algn="l"/>
              </a:tabLst>
            </a:pPr>
            <a:endParaRPr lang="es-ES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38655" algn="l"/>
              </a:tabLst>
            </a:pPr>
            <a:endParaRPr lang="es-ES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5816AFA-46EC-48F5-8553-7496B7230D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" y="2641050"/>
            <a:ext cx="1366535" cy="1024541"/>
          </a:xfrm>
          <a:prstGeom prst="rect">
            <a:avLst/>
          </a:prstGeom>
        </p:spPr>
      </p:pic>
      <p:sp>
        <p:nvSpPr>
          <p:cNvPr id="6" name="Rectángulo redondeado 5"/>
          <p:cNvSpPr/>
          <p:nvPr/>
        </p:nvSpPr>
        <p:spPr>
          <a:xfrm>
            <a:off x="1644073" y="3387145"/>
            <a:ext cx="10044147" cy="326916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rgbClr val="002060"/>
                </a:solidFill>
              </a:rPr>
              <a:t>A TENER EN CUENTA</a:t>
            </a:r>
          </a:p>
          <a:p>
            <a:pPr algn="just"/>
            <a:r>
              <a:rPr lang="es-ES" sz="1400" b="1" dirty="0">
                <a:solidFill>
                  <a:schemeClr val="tx1"/>
                </a:solidFill>
              </a:rPr>
              <a:t>El último incremento salarial similar al acordado se retrotrae a 2009 (un incremento del 3,5%).</a:t>
            </a:r>
          </a:p>
          <a:p>
            <a:pPr algn="just"/>
            <a:endParaRPr lang="es-ES" sz="1400" b="1" dirty="0">
              <a:solidFill>
                <a:schemeClr val="tx1"/>
              </a:solidFill>
            </a:endParaRPr>
          </a:p>
          <a:p>
            <a:pPr algn="just"/>
            <a:r>
              <a:rPr lang="es-ES" sz="1400" b="1" dirty="0">
                <a:solidFill>
                  <a:schemeClr val="tx1"/>
                </a:solidFill>
              </a:rPr>
              <a:t>En el II Acuerdo para la mejora del empleo, también a 3 años (2018 – 2020), la subida prevista era menor: entre el 6,90% (mínimo) y el 8,79% máximo.</a:t>
            </a:r>
          </a:p>
          <a:p>
            <a:pPr algn="just"/>
            <a:endParaRPr lang="es-ES" sz="1400" b="1" dirty="0">
              <a:solidFill>
                <a:schemeClr val="tx1"/>
              </a:solidFill>
            </a:endParaRPr>
          </a:p>
          <a:p>
            <a:pPr algn="just"/>
            <a:r>
              <a:rPr lang="es-ES" sz="1400" b="1" dirty="0">
                <a:solidFill>
                  <a:schemeClr val="tx1"/>
                </a:solidFill>
              </a:rPr>
              <a:t>Primera vez que se revisa el salario en el mismo año, con efectos retroactivos y consolidables (año 2022 con el 1,5% adicional).</a:t>
            </a:r>
          </a:p>
          <a:p>
            <a:pPr algn="just"/>
            <a:endParaRPr lang="es-ES" sz="1400" b="1" dirty="0">
              <a:solidFill>
                <a:schemeClr val="tx1"/>
              </a:solidFill>
            </a:endParaRPr>
          </a:p>
          <a:p>
            <a:pPr algn="just"/>
            <a:r>
              <a:rPr lang="es-ES" sz="1400" b="1" dirty="0">
                <a:solidFill>
                  <a:schemeClr val="tx1"/>
                </a:solidFill>
              </a:rPr>
              <a:t>Con la debida cautela, se puede afirmar que los criterios empleados para la aplicación de los incrementos salariales variables son creíbles y realizables.</a:t>
            </a:r>
          </a:p>
          <a:p>
            <a:pPr algn="just"/>
            <a:endParaRPr lang="es-ES" sz="1400" b="1" dirty="0">
              <a:solidFill>
                <a:schemeClr val="tx1"/>
              </a:solidFill>
            </a:endParaRPr>
          </a:p>
          <a:p>
            <a:pPr algn="just"/>
            <a:r>
              <a:rPr lang="es-ES" sz="1400" b="1" dirty="0">
                <a:solidFill>
                  <a:schemeClr val="tx1"/>
                </a:solidFill>
              </a:rPr>
              <a:t>Va a contribuir a la mejora de la economía y el consumo.</a:t>
            </a:r>
          </a:p>
        </p:txBody>
      </p:sp>
    </p:spTree>
    <p:extLst>
      <p:ext uri="{BB962C8B-B14F-4D97-AF65-F5344CB8AC3E}">
        <p14:creationId xmlns:p14="http://schemas.microsoft.com/office/powerpoint/2010/main" val="2983216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4073" y="249382"/>
            <a:ext cx="10215418" cy="2577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3473450" algn="l"/>
              </a:tabLst>
            </a:pPr>
            <a:endParaRPr lang="es-ES" dirty="0"/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3473450" algn="l"/>
              </a:tabLst>
            </a:pPr>
            <a:r>
              <a:rPr lang="es-ES" b="1" dirty="0">
                <a:solidFill>
                  <a:srgbClr val="C00000"/>
                </a:solidFill>
              </a:rPr>
              <a:t> </a:t>
            </a:r>
            <a:r>
              <a:rPr lang="es-ES" sz="1400" dirty="0"/>
              <a:t> </a:t>
            </a:r>
          </a:p>
          <a:p>
            <a:pPr algn="just"/>
            <a:endParaRPr lang="es-ES" sz="1400" b="1" dirty="0"/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938655" algn="l"/>
              </a:tabLst>
            </a:pPr>
            <a:endParaRPr lang="es-ES" sz="1400" dirty="0"/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38655" algn="l"/>
              </a:tabLst>
            </a:pPr>
            <a:endParaRPr lang="es-ES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38655" algn="l"/>
              </a:tabLst>
            </a:pPr>
            <a:endParaRPr lang="es-ES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38655" algn="l"/>
              </a:tabLst>
            </a:pPr>
            <a:endParaRPr lang="es-ES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5816AFA-46EC-48F5-8553-7496B7230D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2641050"/>
            <a:ext cx="1483412" cy="1112167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931725"/>
              </p:ext>
            </p:extLst>
          </p:nvPr>
        </p:nvGraphicFramePr>
        <p:xfrm>
          <a:off x="2148415" y="386367"/>
          <a:ext cx="8976575" cy="5655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9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8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4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818"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AÑO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SUBIDA FIJA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SUBIDA VARIABLE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6177">
                <a:tc>
                  <a:txBody>
                    <a:bodyPr/>
                    <a:lstStyle/>
                    <a:p>
                      <a:pPr algn="ctr"/>
                      <a:r>
                        <a:rPr lang="es-ES" sz="14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endParaRPr lang="es-ES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es-E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 ya incrementado desde el 1/1/2022.</a:t>
                      </a:r>
                    </a:p>
                    <a:p>
                      <a:pPr marL="0" lvl="0" indent="0" algn="just">
                        <a:buFont typeface="Wingdings" panose="05000000000000000000" pitchFamily="2" charset="2"/>
                        <a:buNone/>
                      </a:pPr>
                      <a:endParaRPr lang="es-E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es-E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Adicional de 1,5%: retroactivo desde 1/1/2022, consolidable, pago de atrasos en 2022</a:t>
                      </a:r>
                      <a:endParaRPr lang="es-E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3,5%</a:t>
                      </a:r>
                      <a:endParaRPr lang="es-E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3455">
                <a:tc>
                  <a:txBody>
                    <a:bodyPr/>
                    <a:lstStyle/>
                    <a:p>
                      <a:pPr algn="ctr"/>
                      <a:r>
                        <a:rPr lang="es-ES" sz="14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es-ES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es-E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2,5% desde 1/1/2023</a:t>
                      </a:r>
                      <a:endParaRPr lang="es-E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es-E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0,5% (efectiva en octubre de 2023) retroactiva y consolidable, si el IPC (armonizado) sumado de 2022 y 2023 supera el incremento salarial inicialmente previsto (6%).</a:t>
                      </a:r>
                    </a:p>
                    <a:p>
                      <a:pPr marL="0" lvl="0" indent="0" algn="just">
                        <a:buFont typeface="Wingdings" panose="05000000000000000000" pitchFamily="2" charset="2"/>
                        <a:buNone/>
                      </a:pPr>
                      <a:endParaRPr lang="es-E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es-E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0,5% adicional, si el PIB nominal en 2023 supera la</a:t>
                      </a:r>
                      <a:r>
                        <a:rPr lang="es-ES" sz="11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previsión del Gobierno</a:t>
                      </a:r>
                      <a:r>
                        <a:rPr lang="es-E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endParaRPr lang="es-E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fijo: 2,5%</a:t>
                      </a:r>
                    </a:p>
                    <a:p>
                      <a:pPr algn="ctr"/>
                      <a:r>
                        <a:rPr lang="es-E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variable: 1%</a:t>
                      </a:r>
                      <a:endParaRPr lang="es-E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2916">
                <a:tc>
                  <a:txBody>
                    <a:bodyPr/>
                    <a:lstStyle/>
                    <a:p>
                      <a:pPr algn="ctr"/>
                      <a:r>
                        <a:rPr lang="es-ES" sz="14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  <a:endParaRPr lang="es-ES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es-E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 desde 1/1/2024</a:t>
                      </a:r>
                      <a:endParaRPr lang="es-E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es-E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0,5% adicional, retroactivo y consolidable, sí el IPC (armonizado) sumado de 2022, 2023 Y 2024 supera el incremento salarial inicialmente previsto </a:t>
                      </a:r>
                      <a:endParaRPr lang="es-E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fijo: 2,%.</a:t>
                      </a:r>
                    </a:p>
                    <a:p>
                      <a:pPr algn="ctr"/>
                      <a:r>
                        <a:rPr lang="es-E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variable: 0,5%</a:t>
                      </a:r>
                      <a:endParaRPr lang="es-E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818">
                <a:tc>
                  <a:txBody>
                    <a:bodyPr/>
                    <a:lstStyle/>
                    <a:p>
                      <a:pPr algn="ctr"/>
                      <a:r>
                        <a:rPr lang="es-ES" sz="14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ES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  <a:endParaRPr lang="es-E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1,5%</a:t>
                      </a:r>
                      <a:endParaRPr lang="es-E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fijo: 8%</a:t>
                      </a:r>
                    </a:p>
                    <a:p>
                      <a:pPr algn="ctr"/>
                      <a:r>
                        <a:rPr lang="es-E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variable: 1,5%</a:t>
                      </a:r>
                      <a:endParaRPr lang="es-E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793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48509" y="374248"/>
            <a:ext cx="10612581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rgbClr val="C00000"/>
                </a:solidFill>
              </a:rPr>
              <a:t>MÁS DERECHOS</a:t>
            </a:r>
            <a:r>
              <a:rPr lang="es-ES" b="1" dirty="0">
                <a:solidFill>
                  <a:srgbClr val="C00000"/>
                </a:solidFill>
              </a:rPr>
              <a:t>: </a:t>
            </a:r>
          </a:p>
          <a:p>
            <a:pPr algn="ctr"/>
            <a:endParaRPr lang="es-ES" b="1" dirty="0">
              <a:solidFill>
                <a:srgbClr val="C00000"/>
              </a:solidFill>
            </a:endParaRPr>
          </a:p>
          <a:p>
            <a:pPr algn="ctr"/>
            <a:r>
              <a:rPr lang="es-ES" b="1" dirty="0">
                <a:solidFill>
                  <a:srgbClr val="C00000"/>
                </a:solidFill>
              </a:rPr>
              <a:t>RESTITUCIÓN DE DERECHOS PARA DESARROLLAR A TRAVÉS DE LA NEGOCIACIÓN COLECTIVA</a:t>
            </a:r>
          </a:p>
          <a:p>
            <a:pPr algn="ctr"/>
            <a:r>
              <a:rPr lang="es-ES" b="1" dirty="0">
                <a:solidFill>
                  <a:srgbClr val="C00000"/>
                </a:solidFill>
              </a:rPr>
              <a:t>(se derogan los aspectos negativos del RDL 20/2012)</a:t>
            </a:r>
            <a:endParaRPr lang="es-ES" sz="1400" b="1" dirty="0"/>
          </a:p>
          <a:p>
            <a:pPr algn="just"/>
            <a:endParaRPr lang="es-ES" sz="1200" dirty="0"/>
          </a:p>
          <a:p>
            <a:pPr algn="just"/>
            <a:r>
              <a:rPr lang="es-ES" sz="1400" dirty="0"/>
              <a:t>Lo que supone:</a:t>
            </a:r>
          </a:p>
          <a:p>
            <a:pPr algn="just"/>
            <a:r>
              <a:rPr lang="es-ES" sz="1400" dirty="0"/>
              <a:t> 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sz="1400" dirty="0"/>
              <a:t>Eliminación de las limitaciones que impiden la negociación e implantación de una jornada ordinaria de 35 horas (o inferior) en las Administraciones Públicas (ahora condicionado al cumplimiento de la regla de gasto, déficit público y deuda pública.</a:t>
            </a:r>
          </a:p>
          <a:p>
            <a:pPr lvl="0" algn="just"/>
            <a:endParaRPr lang="es-ES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1400" dirty="0"/>
              <a:t>Rescatar la redacción original del artículo 67 del EBEP (letra d del apartado 1), que aluda a la </a:t>
            </a:r>
            <a:r>
              <a:rPr lang="es-ES" sz="1400" b="1" dirty="0"/>
              <a:t>jubilación parcial de los empleados públicos.</a:t>
            </a:r>
            <a:endParaRPr lang="es-ES" sz="1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es-ES" sz="1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sz="1400" dirty="0"/>
              <a:t>Percepción integra de salarios en situación de </a:t>
            </a:r>
            <a:r>
              <a:rPr lang="es-ES" sz="1400" b="1" dirty="0"/>
              <a:t>incapacidad temporal</a:t>
            </a:r>
            <a:r>
              <a:rPr lang="es-ES" sz="1400" dirty="0"/>
              <a:t>, durante todo el tiempo de permanencia en dicha situación, hasta alcanzar el 100% del salario percibido.</a:t>
            </a:r>
          </a:p>
          <a:p>
            <a:pPr algn="just"/>
            <a:endParaRPr lang="es-ES" sz="1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sz="1400" dirty="0"/>
              <a:t>Recuperación del </a:t>
            </a:r>
            <a:r>
              <a:rPr lang="es-ES" sz="1400" b="1" dirty="0"/>
              <a:t>carácter mínimo de los permisos</a:t>
            </a:r>
            <a:r>
              <a:rPr lang="es-ES" sz="1400" dirty="0"/>
              <a:t> de los funcionarios del artículo 48 del EBEP </a:t>
            </a:r>
            <a:r>
              <a:rPr lang="es-ES" sz="1400" b="1" dirty="0"/>
              <a:t>y las vacaciones</a:t>
            </a:r>
            <a:r>
              <a:rPr lang="es-ES" sz="1400" dirty="0"/>
              <a:t> del artículo 50 del EBEP, permitiendo su </a:t>
            </a:r>
            <a:r>
              <a:rPr lang="es-ES" sz="1400" b="1" dirty="0"/>
              <a:t>posible ampliación mediante la negociación colectiva.</a:t>
            </a:r>
            <a:endParaRPr lang="es-ES" sz="1400" dirty="0"/>
          </a:p>
          <a:p>
            <a:pPr algn="just"/>
            <a:endParaRPr lang="es-ES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1400" dirty="0"/>
              <a:t>Se avanza en igualdad de género para hacer exigible la negociación </a:t>
            </a:r>
            <a:r>
              <a:rPr lang="es-ES" sz="1400" b="1" dirty="0"/>
              <a:t>de Planes de Igualdad, protocolos de acoso, etc. </a:t>
            </a:r>
            <a:r>
              <a:rPr lang="es-ES" sz="1400" dirty="0"/>
              <a:t>(se modifica la Disposición Adicional 7ª del EBEP).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es-ES" sz="1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sz="1400" dirty="0"/>
              <a:t>Los firmantes del Acuerdo desarrollarán y negociarán, los extremos del proceso de Digitalización de las Administraciones Públicas.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es-ES" sz="1400" dirty="0"/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es-ES" sz="1400" dirty="0"/>
              <a:t>   Posible negociación de nuevos </a:t>
            </a:r>
            <a:r>
              <a:rPr lang="es-ES" sz="1400" b="1" dirty="0"/>
              <a:t>derechos sindicales</a:t>
            </a:r>
            <a:r>
              <a:rPr lang="es-ES" sz="1400" dirty="0"/>
              <a:t>, que superen los mínimos legales.</a:t>
            </a:r>
          </a:p>
          <a:p>
            <a:pPr algn="just"/>
            <a:endParaRPr lang="es-ES" sz="1200" dirty="0"/>
          </a:p>
          <a:p>
            <a:pPr algn="just"/>
            <a:r>
              <a:rPr lang="es-ES" sz="1200" dirty="0"/>
              <a:t> </a:t>
            </a:r>
          </a:p>
          <a:p>
            <a:pPr algn="just"/>
            <a:r>
              <a:rPr lang="es-ES" sz="1200" dirty="0"/>
              <a:t>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es-ES" sz="1200" dirty="0"/>
          </a:p>
          <a:p>
            <a:pPr lvl="0" algn="just"/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ES" sz="120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B45A5EB-0E5B-44F9-9AD9-1DE161D74A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0" y="3103064"/>
            <a:ext cx="1179351" cy="88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528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95662" y="360802"/>
            <a:ext cx="1067441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rgbClr val="C00000"/>
                </a:solidFill>
              </a:rPr>
              <a:t>MÁS Y MEJOR EMPLEO PÚBLICO</a:t>
            </a:r>
            <a:r>
              <a:rPr lang="es-ES" b="1" dirty="0">
                <a:solidFill>
                  <a:srgbClr val="C00000"/>
                </a:solidFill>
              </a:rPr>
              <a:t>: </a:t>
            </a:r>
          </a:p>
          <a:p>
            <a:pPr algn="ctr"/>
            <a:endParaRPr lang="es-ES" b="1" dirty="0">
              <a:solidFill>
                <a:srgbClr val="C00000"/>
              </a:solidFill>
            </a:endParaRPr>
          </a:p>
          <a:p>
            <a:pPr algn="ctr"/>
            <a:r>
              <a:rPr lang="es-ES" b="1" dirty="0">
                <a:solidFill>
                  <a:srgbClr val="C00000"/>
                </a:solidFill>
              </a:rPr>
              <a:t>LA CREACIÓN DE EMPLEO SE VE COMPLETADA CON LA MEJORA EN MATERIA DE PROMOCIÓN,  SELECCIÓN Y CLASIFICACIÓN.</a:t>
            </a:r>
          </a:p>
          <a:p>
            <a:endParaRPr lang="es-ES" sz="1200" dirty="0"/>
          </a:p>
          <a:p>
            <a:pPr algn="ctr"/>
            <a:endParaRPr lang="es-ES" sz="1600" b="1" dirty="0"/>
          </a:p>
          <a:p>
            <a:pPr algn="ctr"/>
            <a:endParaRPr lang="es-ES" sz="1600" b="1" dirty="0"/>
          </a:p>
          <a:p>
            <a:endParaRPr lang="es-ES" sz="1200" dirty="0"/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es-ES" sz="1600" dirty="0"/>
              <a:t>Flexibilización y potenciación de </a:t>
            </a:r>
            <a:r>
              <a:rPr lang="es-ES" sz="1600" b="1" dirty="0"/>
              <a:t>la promoción interna y sus mecanismos.</a:t>
            </a:r>
            <a:r>
              <a:rPr lang="es-ES" sz="1600" dirty="0"/>
              <a:t> </a:t>
            </a:r>
          </a:p>
          <a:p>
            <a:pPr algn="just"/>
            <a:endParaRPr lang="es-ES" sz="1600" dirty="0"/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es-ES" sz="1600" dirty="0"/>
              <a:t>Actualización de </a:t>
            </a:r>
            <a:r>
              <a:rPr lang="es-ES" sz="1600" b="1" dirty="0"/>
              <a:t>los perfiles profesionales</a:t>
            </a:r>
            <a:r>
              <a:rPr lang="es-ES" sz="1600" dirty="0"/>
              <a:t> (adaptación a las nuevas funciones, actividades, formación y titulaciones).</a:t>
            </a:r>
          </a:p>
          <a:p>
            <a:pPr algn="just"/>
            <a:endParaRPr lang="es-ES" sz="1600" dirty="0"/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es-ES" sz="1600" dirty="0"/>
              <a:t>Actualización de los mecanismos y pruebas en </a:t>
            </a:r>
            <a:r>
              <a:rPr lang="es-ES" sz="1600" b="1" dirty="0"/>
              <a:t>los procesos de selección</a:t>
            </a:r>
            <a:r>
              <a:rPr lang="es-ES" sz="1600" dirty="0"/>
              <a:t> (agilidad, transparencia, adaptación a las funciones a realizar, actualización y reducción de temarios, becas al opositor, etc.).</a:t>
            </a:r>
          </a:p>
          <a:p>
            <a:pPr algn="just"/>
            <a:endParaRPr lang="es-ES" sz="1600" dirty="0"/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es-ES" sz="1600" dirty="0"/>
              <a:t>Plena aplicación de la </a:t>
            </a:r>
            <a:r>
              <a:rPr lang="es-ES" sz="1600" b="1" dirty="0"/>
              <a:t>clasificación profesional del artículo 76 del EBEP (Grupo B, entre otros).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endParaRPr lang="es-ES" sz="1600" b="1" dirty="0"/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es-ES" sz="1600" dirty="0"/>
              <a:t>Aplicación de medidas para la </a:t>
            </a:r>
            <a:r>
              <a:rPr lang="es-ES" sz="1600" b="1" dirty="0"/>
              <a:t>atracción y retención del talento.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7E5E3E9-5A34-4CFC-867A-83F9A1B4E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0" y="3103064"/>
            <a:ext cx="1179351" cy="85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019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11579" y="360801"/>
            <a:ext cx="10652623" cy="7793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rgbClr val="C00000"/>
                </a:solidFill>
              </a:rPr>
              <a:t>CUESTIONES SECTORIALES E INSTRUMENTALES QUE ENRIQUECEN EL ACUERDO</a:t>
            </a:r>
            <a:endParaRPr lang="es-ES" sz="2000" dirty="0">
              <a:solidFill>
                <a:srgbClr val="C00000"/>
              </a:solidFill>
            </a:endParaRPr>
          </a:p>
          <a:p>
            <a:pPr algn="just"/>
            <a:endParaRPr lang="es-ES" sz="1400" dirty="0"/>
          </a:p>
          <a:p>
            <a:pPr algn="just"/>
            <a:endParaRPr lang="es-ES" sz="1400" dirty="0"/>
          </a:p>
          <a:p>
            <a:pPr algn="just"/>
            <a:r>
              <a:rPr lang="es-ES" sz="1400" dirty="0"/>
              <a:t>Junto con las medidas generales analizadas, se alcanzan Acuerdos en las siguientes materias:</a:t>
            </a:r>
          </a:p>
          <a:p>
            <a:pPr algn="just"/>
            <a:endParaRPr lang="es-ES" sz="1400" b="1" u="sng" dirty="0"/>
          </a:p>
          <a:p>
            <a:pPr algn="ctr"/>
            <a:endParaRPr lang="es-ES" sz="1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ES" sz="1400" b="1" dirty="0">
                <a:solidFill>
                  <a:schemeClr val="bg2">
                    <a:lumMod val="25000"/>
                  </a:schemeClr>
                </a:solidFill>
              </a:rPr>
              <a:t>EN EL ÁMBITO DE INSTITUCIONES PENITENCIARIAS:</a:t>
            </a:r>
            <a:endParaRPr lang="es-ES" sz="1400" dirty="0">
              <a:solidFill>
                <a:schemeClr val="bg2">
                  <a:lumMod val="25000"/>
                </a:schemeClr>
              </a:solidFill>
            </a:endParaRPr>
          </a:p>
          <a:p>
            <a:pPr lvl="0" algn="just"/>
            <a:endParaRPr lang="es-ES" sz="1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sz="1400" dirty="0"/>
              <a:t>Constitución inmediata de una Mesa de Negociación para resolver la clasificación de </a:t>
            </a:r>
            <a:r>
              <a:rPr lang="es-ES" sz="1400" b="1" dirty="0"/>
              <a:t>los Centros Penitenciarios</a:t>
            </a:r>
            <a:r>
              <a:rPr lang="es-ES" sz="1400" dirty="0"/>
              <a:t>.</a:t>
            </a:r>
          </a:p>
          <a:p>
            <a:pPr algn="just"/>
            <a:endParaRPr lang="es-ES" sz="1400" b="1" u="sng" dirty="0"/>
          </a:p>
          <a:p>
            <a:pPr algn="ctr"/>
            <a:endParaRPr lang="es-ES" sz="1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ES" sz="1400" b="1" dirty="0">
                <a:solidFill>
                  <a:schemeClr val="bg2">
                    <a:lumMod val="25000"/>
                  </a:schemeClr>
                </a:solidFill>
              </a:rPr>
              <a:t>EN EL ÁMBITO GENERAL DE LA ADMINISTRACIÓN GENERAL DEL ESTADO:</a:t>
            </a:r>
            <a:endParaRPr lang="es-ES" sz="1400" dirty="0">
              <a:solidFill>
                <a:schemeClr val="bg2">
                  <a:lumMod val="25000"/>
                </a:schemeClr>
              </a:solidFill>
            </a:endParaRPr>
          </a:p>
          <a:p>
            <a:pPr lvl="0" algn="just"/>
            <a:endParaRPr lang="es-ES" sz="1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sz="1400" dirty="0"/>
              <a:t>Continuar con la negociación de la </a:t>
            </a:r>
            <a:r>
              <a:rPr lang="es-ES" sz="1400" b="1" dirty="0"/>
              <a:t>Ley de Función Pública de la AGE</a:t>
            </a:r>
            <a:r>
              <a:rPr lang="es-ES" sz="1400" dirty="0"/>
              <a:t>, para su posible aprobación en la actual Legislatura.</a:t>
            </a:r>
          </a:p>
          <a:p>
            <a:pPr lvl="0" algn="just"/>
            <a:endParaRPr lang="es-ES" sz="1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sz="1400" dirty="0"/>
              <a:t>Incremento del importe del </a:t>
            </a:r>
            <a:r>
              <a:rPr lang="es-ES" sz="1400" b="1" dirty="0"/>
              <a:t>gasto vinculado a desplazamientos</a:t>
            </a:r>
            <a:r>
              <a:rPr lang="es-ES" sz="1400" dirty="0"/>
              <a:t>, como una primera fase de regulación.</a:t>
            </a:r>
          </a:p>
          <a:p>
            <a:pPr lvl="0" algn="just"/>
            <a:endParaRPr lang="es-ES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1400" dirty="0"/>
              <a:t>Puesta en marcha efectiva del </a:t>
            </a:r>
            <a:r>
              <a:rPr lang="es-ES" sz="1400" b="1" dirty="0"/>
              <a:t>Teletrabajo</a:t>
            </a:r>
            <a:r>
              <a:rPr lang="es-ES" sz="1400" dirty="0"/>
              <a:t> garantizando la presencialidad en los servicios.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es-ES" sz="1400" dirty="0"/>
          </a:p>
          <a:p>
            <a:pPr algn="ctr"/>
            <a:endParaRPr lang="es-ES" sz="1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ES" sz="1400" b="1" dirty="0">
                <a:solidFill>
                  <a:schemeClr val="bg2">
                    <a:lumMod val="25000"/>
                  </a:schemeClr>
                </a:solidFill>
              </a:rPr>
              <a:t>PARA EL PERSONAL LABORAL DEL SERVICIO EXTERIOR:</a:t>
            </a:r>
            <a:endParaRPr lang="es-ES" sz="1400" dirty="0">
              <a:solidFill>
                <a:schemeClr val="bg2">
                  <a:lumMod val="25000"/>
                </a:schemeClr>
              </a:solidFill>
            </a:endParaRPr>
          </a:p>
          <a:p>
            <a:pPr lvl="0" algn="just"/>
            <a:endParaRPr lang="es-ES" sz="1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sz="1400" dirty="0"/>
              <a:t>Incorporarlo con normalidad a la negociación colectiva, con especial incidencia en materia salarial. </a:t>
            </a:r>
          </a:p>
          <a:p>
            <a:pPr algn="just"/>
            <a:endParaRPr lang="es-ES" sz="1600" dirty="0"/>
          </a:p>
          <a:p>
            <a:pPr algn="just"/>
            <a:r>
              <a:rPr lang="es-ES" sz="1400" dirty="0"/>
              <a:t> </a:t>
            </a:r>
          </a:p>
          <a:p>
            <a:pPr algn="ctr"/>
            <a:endParaRPr lang="es-ES" sz="1400" b="1" dirty="0"/>
          </a:p>
          <a:p>
            <a:pPr algn="just"/>
            <a:endParaRPr lang="es-ES" sz="1400" b="1" dirty="0"/>
          </a:p>
          <a:p>
            <a:pPr algn="just"/>
            <a:endParaRPr lang="es-ES" sz="1400" b="1" dirty="0"/>
          </a:p>
          <a:p>
            <a:pPr algn="just"/>
            <a:endParaRPr lang="es-ES" sz="1400" b="1" dirty="0"/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" sz="1400" b="1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ES" sz="1600" b="1" dirty="0"/>
          </a:p>
          <a:p>
            <a:pPr algn="just"/>
            <a:r>
              <a:rPr lang="es-ES" sz="1600" dirty="0"/>
              <a:t> </a:t>
            </a:r>
          </a:p>
          <a:p>
            <a:pPr algn="ctr"/>
            <a:r>
              <a:rPr lang="es-ES" sz="1600" dirty="0"/>
              <a:t> 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F9E50AD-688A-4D81-873E-6D5117658E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1" y="3103064"/>
            <a:ext cx="1111950" cy="773477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1455313" y="6001555"/>
            <a:ext cx="10148552" cy="56667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</a:rPr>
              <a:t>Como en todos los Acuerdos se crea una Comisión de seguimiento por </a:t>
            </a:r>
            <a:r>
              <a:rPr lang="es-ES" sz="1400" b="1">
                <a:solidFill>
                  <a:schemeClr val="tx1"/>
                </a:solidFill>
              </a:rPr>
              <a:t>los firmantes, </a:t>
            </a:r>
            <a:r>
              <a:rPr lang="es-ES" sz="1400" b="1" dirty="0">
                <a:solidFill>
                  <a:schemeClr val="tx1"/>
                </a:solidFill>
              </a:rPr>
              <a:t>para desarrollar y analizar los contenidos del Acuerdo. </a:t>
            </a:r>
          </a:p>
        </p:txBody>
      </p:sp>
    </p:spTree>
    <p:extLst>
      <p:ext uri="{BB962C8B-B14F-4D97-AF65-F5344CB8AC3E}">
        <p14:creationId xmlns:p14="http://schemas.microsoft.com/office/powerpoint/2010/main" val="363117454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llant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569</TotalTime>
  <Words>1415</Words>
  <Application>Microsoft Office PowerPoint</Application>
  <PresentationFormat>Panorámica</PresentationFormat>
  <Paragraphs>168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Wingdings 3</vt:lpstr>
      <vt:lpstr>Espiral</vt:lpstr>
      <vt:lpstr>        RESUMEN DEL ACUERDO  SINDICATOS – GOBIERNO  EN LAS AA.PP. (2022- 2024)   AMORTIGUA (IPC) RESTITUYE (derechos)    GENERA Y MEJORA (empleo)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Acuerdo 2022-24</dc:title>
  <dc:creator>Gabinete Técnico Federal</dc:creator>
  <cp:lastModifiedBy>Sec. General Federal</cp:lastModifiedBy>
  <cp:revision>273</cp:revision>
  <cp:lastPrinted>2022-10-03T12:49:11Z</cp:lastPrinted>
  <dcterms:created xsi:type="dcterms:W3CDTF">2019-01-22T09:31:49Z</dcterms:created>
  <dcterms:modified xsi:type="dcterms:W3CDTF">2022-10-03T12:54:44Z</dcterms:modified>
</cp:coreProperties>
</file>